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handoutMasterIdLst>
    <p:handoutMasterId r:id="rId13"/>
  </p:handoutMasterIdLst>
  <p:sldIdLst>
    <p:sldId id="256" r:id="rId4"/>
    <p:sldId id="257" r:id="rId5"/>
    <p:sldId id="266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008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62A7B-51DC-4596-AF67-931B3360D64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A38B5-7039-4AB3-BF13-10707098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41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4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68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B3B72-410F-4F78-832D-F78B25BA48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9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0080-597C-4FB1-87CD-889F34A79F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076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C91E8-A699-4710-BA4C-A36F5005A2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09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D7B39-FAA1-4A28-A8FE-9235F37992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58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D643-C4DB-44C0-A3EE-FA4C14CD83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977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0DB65-FBE2-438D-B7BC-67A1F8D96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40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9FC3F-E5D4-4F02-A0E1-60A40D2785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2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3FBA3-3739-4D79-A90D-048C7EB37EF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6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C4F49-57D0-4176-A18B-FD7AE4E089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4496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A5BE9-019A-4D6D-B2FD-5A60BF1732A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44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B10D5-080C-4103-A7BB-B468967E07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80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981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00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54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04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68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76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4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023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157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17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386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0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1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2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0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5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4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1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1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A0782A-A641-49A7-975B-1B40A4BA6E9C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67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2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8nh/</a:t>
            </a:r>
            <a:r>
              <a:rPr lang="en-US" sz="3600" dirty="0" err="1" smtClean="0">
                <a:solidFill>
                  <a:srgbClr val="0070C0"/>
                </a:solidFill>
              </a:rPr>
              <a:t>ih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smtClean="0">
                <a:solidFill>
                  <a:srgbClr val="0070C0"/>
                </a:solidFill>
              </a:rPr>
              <a:t>(801)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17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334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3:  </a:t>
            </a:r>
            <a:r>
              <a:rPr lang="es-ES_tradnl" dirty="0" smtClean="0"/>
              <a:t>¿Como seguimos con el repaso del año pasado?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  <a:endParaRPr lang="es-ES_tradnl" dirty="0" smtClean="0"/>
          </a:p>
          <a:p>
            <a:r>
              <a:rPr lang="es-ES_tradnl" dirty="0" smtClean="0"/>
              <a:t>Copia y responde en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 eres?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qué nacionalidad eres?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eres alumno(a)?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tu escuela? (3 </a:t>
            </a:r>
            <a:r>
              <a:rPr lang="es-ES_tradnl" dirty="0" err="1" smtClean="0"/>
              <a:t>caracteristicas</a:t>
            </a:r>
            <a:r>
              <a:rPr lang="es-ES_tradnl" dirty="0" smtClean="0"/>
              <a:t>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66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+mn-lt"/>
              </a:rPr>
              <a:t>El </a:t>
            </a:r>
            <a:r>
              <a:rPr lang="en-US" sz="4000" dirty="0" err="1" smtClean="0">
                <a:solidFill>
                  <a:srgbClr val="00B050"/>
                </a:solidFill>
                <a:latin typeface="+mn-lt"/>
              </a:rPr>
              <a:t>verbo</a:t>
            </a:r>
            <a:r>
              <a:rPr lang="en-US" sz="4000" dirty="0" smtClean="0">
                <a:solidFill>
                  <a:srgbClr val="00B050"/>
                </a:solidFill>
                <a:latin typeface="+mn-lt"/>
              </a:rPr>
              <a:t> SER</a:t>
            </a:r>
            <a:br>
              <a:rPr lang="en-US" sz="4000" dirty="0" smtClean="0">
                <a:solidFill>
                  <a:srgbClr val="00B050"/>
                </a:solidFill>
                <a:latin typeface="+mn-lt"/>
              </a:rPr>
            </a:br>
            <a:r>
              <a:rPr lang="en-US" altLang="en-US" sz="3200" dirty="0" smtClean="0">
                <a:latin typeface="+mn-lt"/>
              </a:rPr>
              <a:t>The verb SER means “to be”.  It is used to describe physical / personality characteristics.</a:t>
            </a:r>
            <a:br>
              <a:rPr lang="en-US" altLang="en-US" sz="3200" dirty="0" smtClean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817181"/>
              </p:ext>
            </p:extLst>
          </p:nvPr>
        </p:nvGraphicFramePr>
        <p:xfrm>
          <a:off x="152400" y="1676400"/>
          <a:ext cx="8991602" cy="4585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600200"/>
                <a:gridCol w="2514600"/>
                <a:gridCol w="1371600"/>
                <a:gridCol w="1752602"/>
              </a:tblGrid>
              <a:tr h="328514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b="0" i="1" dirty="0" err="1" smtClean="0">
                          <a:solidFill>
                            <a:schemeClr val="bg1"/>
                          </a:solidFill>
                        </a:rPr>
                        <a:t>pronombres</a:t>
                      </a:r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Ser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2000" b="0" i="1" baseline="0" dirty="0" smtClean="0"/>
                        <a:t>(to be)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(ingles)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/>
                        <a:t>Ser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1800" b="0" i="1" baseline="0" dirty="0" smtClean="0"/>
                        <a:t>(to be)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(ingles)</a:t>
                      </a:r>
                      <a:endParaRPr lang="en-US" b="0" i="1" dirty="0"/>
                    </a:p>
                  </a:txBody>
                  <a:tcPr/>
                </a:tc>
              </a:tr>
              <a:tr h="328514">
                <a:tc>
                  <a:txBody>
                    <a:bodyPr/>
                    <a:lstStyle/>
                    <a:p>
                      <a:endParaRPr lang="en-US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Presente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i="0" dirty="0" err="1" smtClean="0"/>
                        <a:t>Preterito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1" dirty="0"/>
                    </a:p>
                  </a:txBody>
                  <a:tcPr/>
                </a:tc>
              </a:tr>
              <a:tr h="58786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786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8038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786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88533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2677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Yo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2867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Tú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70293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Él</a:t>
            </a:r>
            <a:r>
              <a:rPr lang="en-US" sz="2800" dirty="0">
                <a:solidFill>
                  <a:srgbClr val="002060"/>
                </a:solidFill>
              </a:rPr>
              <a:t> Ella 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err="1" smtClean="0">
                <a:solidFill>
                  <a:srgbClr val="002060"/>
                </a:solidFill>
              </a:rPr>
              <a:t>Ud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465838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Nosotros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294293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Ellos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Ellas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err="1" smtClean="0">
                <a:solidFill>
                  <a:srgbClr val="002060"/>
                </a:solidFill>
              </a:rPr>
              <a:t>Uds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81200" y="26771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Soy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81200" y="32105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Eres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389638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1200" y="458218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Somos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54965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17228" y="2727334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I am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67659" y="3178314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You </a:t>
            </a:r>
            <a:r>
              <a:rPr lang="en-US" sz="2000" i="1" dirty="0" smtClean="0">
                <a:solidFill>
                  <a:srgbClr val="F79646">
                    <a:lumMod val="75000"/>
                  </a:srgbClr>
                </a:solidFill>
              </a:rPr>
              <a:t>are</a:t>
            </a:r>
          </a:p>
          <a:p>
            <a:r>
              <a:rPr lang="en-US" sz="2000" i="1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(informal)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32908" y="3822492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He is, she is</a:t>
            </a:r>
          </a:p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You are (polite)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81400" y="465838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We are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32908" y="5181600"/>
            <a:ext cx="2563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They are (</a:t>
            </a:r>
            <a:r>
              <a:rPr lang="en-US" sz="2000" i="1" dirty="0" smtClean="0">
                <a:solidFill>
                  <a:srgbClr val="F79646">
                    <a:lumMod val="75000"/>
                  </a:srgbClr>
                </a:solidFill>
              </a:rPr>
              <a:t>boys, mixed</a:t>
            </a:r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)</a:t>
            </a:r>
          </a:p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They are (girls)</a:t>
            </a:r>
          </a:p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You are (plural)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96000" y="26670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Fui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0" y="32867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Fuiste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38862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Fue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0" y="458218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Fuimos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54203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Fueron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91400" y="27432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C00000"/>
                </a:solidFill>
              </a:rPr>
              <a:t>I </a:t>
            </a:r>
            <a:r>
              <a:rPr lang="en-US" sz="2000" i="1" dirty="0" smtClean="0">
                <a:solidFill>
                  <a:srgbClr val="C00000"/>
                </a:solidFill>
              </a:rPr>
              <a:t>was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91400" y="333369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You were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91400" y="394329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S/he was</a:t>
            </a:r>
          </a:p>
          <a:p>
            <a:r>
              <a:rPr lang="en-US" sz="2000" i="1" dirty="0" smtClean="0">
                <a:solidFill>
                  <a:srgbClr val="C00000"/>
                </a:solidFill>
              </a:rPr>
              <a:t>You were (pol.)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91400" y="46482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we were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39000" y="516249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They were (b, mx)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5200" y="5543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They were (girls)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91400" y="592449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You were (pl.)</a:t>
            </a:r>
            <a:endParaRPr lang="en-US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Tarea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NH- In Spanish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Pick a famous person (character)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Say who it is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Write 5 sentences using “</a:t>
            </a:r>
            <a:r>
              <a:rPr lang="en-US" dirty="0" err="1" smtClean="0">
                <a:solidFill>
                  <a:srgbClr val="00B050"/>
                </a:solidFill>
              </a:rPr>
              <a:t>Ser</a:t>
            </a:r>
            <a:r>
              <a:rPr lang="en-US" dirty="0" smtClean="0">
                <a:solidFill>
                  <a:srgbClr val="00B050"/>
                </a:solidFill>
              </a:rPr>
              <a:t>” and descriptive adjectives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IH- </a:t>
            </a:r>
            <a:r>
              <a:rPr lang="en-US" dirty="0" err="1" smtClean="0">
                <a:solidFill>
                  <a:srgbClr val="FF0000"/>
                </a:solidFill>
              </a:rPr>
              <a:t>Escribe</a:t>
            </a:r>
            <a:r>
              <a:rPr lang="en-US" dirty="0" smtClean="0">
                <a:solidFill>
                  <a:srgbClr val="FF0000"/>
                </a:solidFill>
              </a:rPr>
              <a:t> un </a:t>
            </a:r>
            <a:r>
              <a:rPr lang="en-US" dirty="0" err="1" smtClean="0">
                <a:solidFill>
                  <a:srgbClr val="FF0000"/>
                </a:solidFill>
              </a:rPr>
              <a:t>cuento</a:t>
            </a:r>
            <a:r>
              <a:rPr lang="en-US" dirty="0" smtClean="0">
                <a:solidFill>
                  <a:srgbClr val="FF0000"/>
                </a:solidFill>
              </a:rPr>
              <a:t> de un </a:t>
            </a:r>
            <a:r>
              <a:rPr lang="en-US" dirty="0" err="1" smtClean="0">
                <a:solidFill>
                  <a:srgbClr val="FF0000"/>
                </a:solidFill>
              </a:rPr>
              <a:t>minimo</a:t>
            </a:r>
            <a:r>
              <a:rPr lang="en-US" dirty="0" smtClean="0">
                <a:solidFill>
                  <a:srgbClr val="FF0000"/>
                </a:solidFill>
              </a:rPr>
              <a:t> de 15 </a:t>
            </a:r>
            <a:r>
              <a:rPr lang="en-US" dirty="0" err="1" smtClean="0">
                <a:solidFill>
                  <a:srgbClr val="FF0000"/>
                </a:solidFill>
              </a:rPr>
              <a:t>oraciones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usando</a:t>
            </a:r>
            <a:r>
              <a:rPr lang="en-US" dirty="0" smtClean="0">
                <a:solidFill>
                  <a:srgbClr val="FF0000"/>
                </a:solidFill>
              </a:rPr>
              <a:t> 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r>
              <a:rPr lang="es-ES" altLang="en-US" dirty="0" smtClean="0">
                <a:solidFill>
                  <a:srgbClr val="0000FF"/>
                </a:solidFill>
              </a:rPr>
              <a:t>NH- presente</a:t>
            </a:r>
            <a:r>
              <a:rPr lang="es-ES" altLang="en-US" dirty="0" smtClean="0"/>
              <a:t>	           </a:t>
            </a:r>
            <a:r>
              <a:rPr lang="es-ES" altLang="en-US" dirty="0" smtClean="0">
                <a:solidFill>
                  <a:srgbClr val="00B050"/>
                </a:solidFill>
              </a:rPr>
              <a:t>&amp;</a:t>
            </a:r>
            <a:r>
              <a:rPr lang="es-ES" altLang="en-US" dirty="0" smtClean="0"/>
              <a:t>		</a:t>
            </a:r>
            <a:r>
              <a:rPr lang="es-ES" altLang="en-US" b="1" dirty="0" smtClean="0">
                <a:solidFill>
                  <a:srgbClr val="990099"/>
                </a:solidFill>
              </a:rPr>
              <a:t>IH- pretérito</a:t>
            </a:r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SER: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estudioso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</a:t>
            </a:r>
            <a:r>
              <a:rPr lang="en-US" dirty="0" smtClean="0"/>
              <a:t> ________ </a:t>
            </a:r>
            <a:r>
              <a:rPr lang="en-US" dirty="0" err="1" smtClean="0"/>
              <a:t>divertida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_______________ </a:t>
            </a:r>
            <a:r>
              <a:rPr lang="en-US" dirty="0" err="1" smtClean="0"/>
              <a:t>chileno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 y Roberto </a:t>
            </a:r>
            <a:r>
              <a:rPr lang="en-US" dirty="0" smtClean="0"/>
              <a:t>_______________ </a:t>
            </a:r>
            <a:r>
              <a:rPr lang="en-US" dirty="0" err="1" smtClean="0"/>
              <a:t>morenos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_________________ </a:t>
            </a:r>
            <a:r>
              <a:rPr lang="en-US" dirty="0" err="1" smtClean="0"/>
              <a:t>inteligentes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0" y="685800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9/19/13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47343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NOUNS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GENDER.  Either MASCULINE or FEMENINE.</a:t>
            </a:r>
          </a:p>
          <a:p>
            <a:r>
              <a:rPr lang="en-US" altLang="en-US" dirty="0"/>
              <a:t>Almost all nouns that end in –O are masculine.</a:t>
            </a:r>
          </a:p>
          <a:p>
            <a:r>
              <a:rPr lang="en-US" altLang="en-US" dirty="0"/>
              <a:t>Almost all nouns that end in –A are </a:t>
            </a:r>
            <a:r>
              <a:rPr lang="en-US" altLang="en-US" dirty="0" err="1"/>
              <a:t>femenine</a:t>
            </a:r>
            <a:r>
              <a:rPr lang="en-US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361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7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>
                <a:solidFill>
                  <a:srgbClr val="3333CC"/>
                </a:solidFill>
                <a:cs typeface="Arial" charset="0"/>
              </a:rPr>
              <a:t>El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2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-152400"/>
            <a:ext cx="6324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Genero y numero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All </a:t>
            </a:r>
            <a:r>
              <a:rPr lang="en-US" altLang="en-US" i="1" dirty="0" smtClean="0"/>
              <a:t>articles, nouns, </a:t>
            </a:r>
            <a:r>
              <a:rPr lang="en-US" altLang="en-US" dirty="0" smtClean="0"/>
              <a:t>and </a:t>
            </a:r>
            <a:r>
              <a:rPr lang="en-US" altLang="en-US" i="1" dirty="0" smtClean="0"/>
              <a:t>adjectives </a:t>
            </a:r>
            <a:r>
              <a:rPr lang="en-US" altLang="en-US" dirty="0" smtClean="0"/>
              <a:t>MUST AGREE in GENDER </a:t>
            </a:r>
            <a:r>
              <a:rPr lang="en-US" altLang="en-US" sz="2000" dirty="0" smtClean="0"/>
              <a:t>(M or F)</a:t>
            </a:r>
            <a:r>
              <a:rPr lang="en-US" altLang="en-US" dirty="0" smtClean="0"/>
              <a:t> and NUMBER </a:t>
            </a:r>
            <a:r>
              <a:rPr lang="en-US" altLang="en-US" sz="2000" dirty="0" smtClean="0"/>
              <a:t>(singular or plural)</a:t>
            </a:r>
            <a:r>
              <a:rPr lang="en-US" altLang="en-US" dirty="0" smtClean="0"/>
              <a:t>.</a:t>
            </a:r>
          </a:p>
          <a:p>
            <a:r>
              <a:rPr lang="en-US" dirty="0" smtClean="0"/>
              <a:t>So…..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s-ES" sz="4400" dirty="0">
                <a:solidFill>
                  <a:srgbClr val="00B050"/>
                </a:solidFill>
              </a:rPr>
              <a:t>E</a:t>
            </a:r>
            <a:r>
              <a:rPr lang="es-ES" sz="4400" dirty="0" smtClean="0">
                <a:solidFill>
                  <a:srgbClr val="00B050"/>
                </a:solidFill>
              </a:rPr>
              <a:t>l</a:t>
            </a:r>
            <a:r>
              <a:rPr lang="es-ES" sz="4400" dirty="0" smtClean="0"/>
              <a:t> niñ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 es pequeñ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gender</a:t>
            </a:r>
            <a:r>
              <a:rPr lang="es-ES" dirty="0" smtClean="0"/>
              <a:t> and </a:t>
            </a:r>
            <a:r>
              <a:rPr lang="es-ES" dirty="0" err="1" smtClean="0"/>
              <a:t>number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?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err="1" smtClean="0"/>
              <a:t>Now</a:t>
            </a:r>
            <a:r>
              <a:rPr lang="es-ES" dirty="0" smtClean="0"/>
              <a:t>,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  Plural.</a:t>
            </a:r>
            <a:endParaRPr lang="es-E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971800" y="3581400"/>
            <a:ext cx="990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3581400"/>
            <a:ext cx="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209800" y="3048000"/>
            <a:ext cx="685800" cy="685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81200" y="3657600"/>
            <a:ext cx="381000" cy="1905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24400" y="3657600"/>
            <a:ext cx="190500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038600" y="3124200"/>
            <a:ext cx="609600" cy="6096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343400" y="2774043"/>
            <a:ext cx="16328" cy="35015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91200" y="3657600"/>
            <a:ext cx="685800" cy="1905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1050925" y="3352800"/>
            <a:ext cx="10826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0070C0"/>
                </a:solidFill>
                <a:cs typeface="Arial" charset="0"/>
              </a:rPr>
              <a:t>Definite article</a:t>
            </a:r>
            <a:endParaRPr lang="en-US" alt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032125" y="386709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FF0000"/>
                </a:solidFill>
                <a:cs typeface="Arial" charset="0"/>
              </a:rPr>
              <a:t>Noun</a:t>
            </a:r>
            <a:endParaRPr lang="en-US" altLang="en-US" sz="20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4022725" y="243840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7030A0"/>
                </a:solidFill>
                <a:cs typeface="Arial" charset="0"/>
              </a:rPr>
              <a:t>Verb</a:t>
            </a:r>
            <a:endParaRPr lang="en-US" altLang="en-US" sz="2000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477000" y="3581400"/>
            <a:ext cx="1447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FFC000"/>
                </a:solidFill>
                <a:cs typeface="Arial" charset="0"/>
              </a:rPr>
              <a:t>Adjective</a:t>
            </a:r>
            <a:endParaRPr lang="en-US" altLang="en-US" sz="20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203325" y="4876800"/>
            <a:ext cx="67214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00B050"/>
                </a:solidFill>
                <a:cs typeface="Arial" charset="0"/>
              </a:rPr>
              <a:t>Masculine…Singular!</a:t>
            </a:r>
            <a:endParaRPr lang="en-US" altLang="en-US" sz="4000" b="1" dirty="0">
              <a:solidFill>
                <a:srgbClr val="00B05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8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Summer Packets will be collected UNTIL MONDAY 9/23 ONLY!!!!!!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21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373</Words>
  <Application>Microsoft Office PowerPoint</Application>
  <PresentationFormat>On-screen Show (4:3)</PresentationFormat>
  <Paragraphs>103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Art Class</vt:lpstr>
      <vt:lpstr>1_Office Theme</vt:lpstr>
      <vt:lpstr>Me llamo _________ Clase 8nh/ih (801) La fecha es el 17 de septiembre del 2013</vt:lpstr>
      <vt:lpstr>El verbo SER The verb SER means “to be”.  It is used to describe physical / personality characteristics. </vt:lpstr>
      <vt:lpstr>Tarea</vt:lpstr>
      <vt:lpstr>Ejercios</vt:lpstr>
      <vt:lpstr>Artículos y sustantivos</vt:lpstr>
      <vt:lpstr>Articulos definidos (Definate Articles)</vt:lpstr>
      <vt:lpstr>What “articulo definido” would you use?</vt:lpstr>
      <vt:lpstr>Genero y numero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8nh/ih (802) La fecha es el 17 de septiembre del 2013</dc:title>
  <dc:creator>Helen Zumaeta</dc:creator>
  <cp:lastModifiedBy>Helen Zumaeta</cp:lastModifiedBy>
  <cp:revision>16</cp:revision>
  <cp:lastPrinted>2013-09-19T18:02:32Z</cp:lastPrinted>
  <dcterms:created xsi:type="dcterms:W3CDTF">2013-09-17T16:33:36Z</dcterms:created>
  <dcterms:modified xsi:type="dcterms:W3CDTF">2013-09-30T21:00:38Z</dcterms:modified>
</cp:coreProperties>
</file>